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32ABB2-5EC9-470B-BA8C-EB0F3E281A69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E3CCA7-A75F-4B44-915E-574CA90D85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1357291" y="360363"/>
            <a:ext cx="6643733" cy="1471612"/>
          </a:xfrm>
        </p:spPr>
        <p:txBody>
          <a:bodyPr>
            <a:normAutofit/>
          </a:bodyPr>
          <a:lstStyle/>
          <a:p>
            <a:r>
              <a:rPr lang="pl-PL" dirty="0" smtClean="0"/>
              <a:t>Szereg homologiczny kwasów karboksylowych</a:t>
            </a:r>
            <a:endParaRPr lang="pl-PL" dirty="0"/>
          </a:p>
        </p:txBody>
      </p:sp>
      <p:pic>
        <p:nvPicPr>
          <p:cNvPr id="5" name="Obraz 4" descr="05eefa88e1ac4fa51bcc965e8590c02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071810"/>
            <a:ext cx="2857520" cy="1607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 descr="szczaw-m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57752" y="2071678"/>
            <a:ext cx="3011068" cy="17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az 7" descr="OIPG07KFI3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000240"/>
            <a:ext cx="2352675" cy="1809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Obraz 10" descr="OIP9COI9P4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4429132"/>
            <a:ext cx="2495550" cy="1524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Obraz 11" descr="OIPWTGN35N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728" y="4500570"/>
            <a:ext cx="1524000" cy="1524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FF0000"/>
                </a:solidFill>
                <a:latin typeface="Algerian" pitchFamily="82" charset="0"/>
              </a:rPr>
              <a:t>Rodzaje </a:t>
            </a:r>
            <a:r>
              <a:rPr lang="pl-PL" sz="4000" dirty="0" smtClean="0">
                <a:solidFill>
                  <a:srgbClr val="FF0000"/>
                </a:solidFill>
                <a:latin typeface="Algerian" pitchFamily="82" charset="0"/>
              </a:rPr>
              <a:t> kwasów</a:t>
            </a:r>
            <a:endParaRPr lang="pl-PL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  </a:t>
            </a:r>
          </a:p>
          <a:p>
            <a:pPr algn="ctr">
              <a:buNone/>
            </a:pPr>
            <a:endParaRPr lang="pl-PL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pl-PL" sz="4000" b="1" dirty="0" smtClean="0"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KWASY</a:t>
            </a:r>
          </a:p>
          <a:p>
            <a:pPr algn="ctr"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 </a:t>
            </a:r>
            <a:r>
              <a:rPr lang="pl-PL" sz="2000" b="1" dirty="0" smtClean="0">
                <a:latin typeface="Algerian" pitchFamily="82" charset="0"/>
              </a:rPr>
              <a:t>kwasy nieorganiczne           kwasy  organiczne </a:t>
            </a:r>
          </a:p>
          <a:p>
            <a:pPr>
              <a:buNone/>
            </a:pPr>
            <a:r>
              <a:rPr lang="pl-PL" sz="1400" dirty="0" smtClean="0"/>
              <a:t>(np. kwas chlorowodorowy, kwas siarkowy(VI)     ( np. kwas mrówkowy, kwas octowy </a:t>
            </a:r>
          </a:p>
          <a:p>
            <a:pPr>
              <a:buNone/>
            </a:pPr>
            <a:r>
              <a:rPr lang="pl-PL" sz="1400" dirty="0" smtClean="0"/>
              <a:t>      kwas azotowy (V), kwas węglowy )                     kwas szczawiowy, kwas cytrynowy )                                                                                  </a:t>
            </a:r>
            <a:endParaRPr lang="pl-PL" sz="1400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5000628" y="3286124"/>
            <a:ext cx="714380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2500298" y="3286124"/>
            <a:ext cx="642942" cy="6429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rgbClr val="FF0000"/>
                </a:solidFill>
                <a:latin typeface="Algerian" pitchFamily="82" charset="0"/>
              </a:rPr>
              <a:t>Co to są kwasy karboksylowe ?</a:t>
            </a:r>
            <a:endParaRPr lang="pl-PL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Kwasy karboksylowe -</a:t>
            </a:r>
            <a:r>
              <a:rPr lang="pl-PL" sz="2000" dirty="0" smtClean="0"/>
              <a:t>to kwasy organiczne (pochodne węglowodorów), których cząsteczki zbudowane są z grupy alkilowej oraz z grupy karboksylowej (grupy funkcyjnej). Od nazwy grupy funkcyjnej nazywane są  </a:t>
            </a:r>
            <a:r>
              <a:rPr lang="pl-PL" sz="2000" dirty="0" smtClean="0">
                <a:solidFill>
                  <a:srgbClr val="00B050"/>
                </a:solidFill>
              </a:rPr>
              <a:t>kwasami</a:t>
            </a: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00B050"/>
                </a:solidFill>
              </a:rPr>
              <a:t>karboksylowymi.</a:t>
            </a:r>
          </a:p>
          <a:p>
            <a:pPr>
              <a:buNone/>
            </a:pPr>
            <a:endParaRPr lang="pl-PL" sz="20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sz="2000" dirty="0" smtClean="0"/>
              <a:t>Grupa karboksylowa (grupa funkcyjna) składa się z jednego atomu węgla, dwóch atomów tlenu oraz jednego atomu wodoru:</a:t>
            </a:r>
          </a:p>
          <a:p>
            <a:pPr>
              <a:buNone/>
            </a:pPr>
            <a:r>
              <a:rPr lang="pl-PL" sz="2000" dirty="0" smtClean="0"/>
              <a:t>                                                                            </a:t>
            </a:r>
          </a:p>
          <a:p>
            <a:pPr>
              <a:buNone/>
            </a:pPr>
            <a:r>
              <a:rPr lang="pl-PL" sz="2000" dirty="0" smtClean="0"/>
              <a:t>  </a:t>
            </a:r>
          </a:p>
          <a:p>
            <a:pPr>
              <a:buNone/>
            </a:pPr>
            <a:r>
              <a:rPr lang="pl-PL" sz="2000" dirty="0" smtClean="0"/>
              <a:t>                                                 lub   </a:t>
            </a:r>
            <a:r>
              <a:rPr lang="pl-PL" sz="2000" b="1" dirty="0" smtClean="0"/>
              <a:t>-COOH</a:t>
            </a:r>
          </a:p>
        </p:txBody>
      </p:sp>
      <p:pic>
        <p:nvPicPr>
          <p:cNvPr id="47" name="Obraz 46" descr="karb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5072074"/>
            <a:ext cx="1114425" cy="752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Algerian" pitchFamily="82" charset="0"/>
              </a:rPr>
              <a:t>Ogólny wzór kwasów karboksylowych</a:t>
            </a:r>
            <a:endParaRPr lang="pl-PL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                  </a:t>
            </a:r>
            <a:r>
              <a:rPr lang="pl-PL" b="1" dirty="0" smtClean="0"/>
              <a:t>C</a:t>
            </a:r>
            <a:r>
              <a:rPr lang="pl-PL" sz="1600" b="1" dirty="0" smtClean="0">
                <a:latin typeface="Calibri"/>
                <a:cs typeface="Calibri"/>
              </a:rPr>
              <a:t>n</a:t>
            </a:r>
            <a:r>
              <a:rPr lang="pl-PL" b="1" dirty="0" smtClean="0">
                <a:latin typeface="Calibri"/>
                <a:cs typeface="Calibri"/>
              </a:rPr>
              <a:t>H</a:t>
            </a:r>
            <a:r>
              <a:rPr lang="pl-PL" sz="1600" b="1" dirty="0" smtClean="0">
                <a:latin typeface="Calibri"/>
                <a:cs typeface="Calibri"/>
              </a:rPr>
              <a:t>2n + 1 </a:t>
            </a:r>
            <a:r>
              <a:rPr lang="pl-PL" b="1" dirty="0" smtClean="0">
                <a:latin typeface="Calibri"/>
                <a:cs typeface="Calibri"/>
              </a:rPr>
              <a:t> ̶  COOH</a:t>
            </a:r>
            <a:endParaRPr lang="pl-PL" b="1" dirty="0" smtClean="0"/>
          </a:p>
          <a:p>
            <a:pPr>
              <a:buNone/>
            </a:pPr>
            <a:r>
              <a:rPr lang="pl-PL" sz="1600" dirty="0" smtClean="0"/>
              <a:t>                                grupa alkilowa       grupa karboksylowa</a:t>
            </a:r>
          </a:p>
          <a:p>
            <a:pPr>
              <a:buNone/>
            </a:pPr>
            <a:r>
              <a:rPr lang="pl-PL" sz="1600" dirty="0" smtClean="0"/>
              <a:t>                                      (R)</a:t>
            </a:r>
            <a:endParaRPr lang="pl-PL" sz="1600" dirty="0"/>
          </a:p>
          <a:p>
            <a:pPr>
              <a:buNone/>
            </a:pPr>
            <a:r>
              <a:rPr lang="pl-PL" sz="1600" dirty="0" smtClean="0"/>
              <a:t> 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 smtClean="0"/>
              <a:t>R- grupa alkilowa</a:t>
            </a:r>
          </a:p>
          <a:p>
            <a:pPr>
              <a:buNone/>
            </a:pPr>
            <a:r>
              <a:rPr lang="pl-PL" sz="1600" dirty="0" smtClean="0"/>
              <a:t>n- liczba atomów węgla w alkilu, n&gt;0</a:t>
            </a:r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( Tworząc wzory strukturalne kwasów karboksylowych 3 atomy wodoru                      (z prawej strony) we wzorze alkanu zastępujemy grupą –COOH) !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9" name="Nawias klamrowy otwierający 8"/>
          <p:cNvSpPr/>
          <p:nvPr/>
        </p:nvSpPr>
        <p:spPr>
          <a:xfrm>
            <a:off x="2357422" y="271462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Nawias klamrowy zamykający 9"/>
          <p:cNvSpPr/>
          <p:nvPr/>
        </p:nvSpPr>
        <p:spPr>
          <a:xfrm>
            <a:off x="3857620" y="271462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Nawias klamrowy otwierający 10"/>
          <p:cNvSpPr/>
          <p:nvPr/>
        </p:nvSpPr>
        <p:spPr>
          <a:xfrm>
            <a:off x="4143372" y="271462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Nawias klamrowy zamykający 11"/>
          <p:cNvSpPr/>
          <p:nvPr/>
        </p:nvSpPr>
        <p:spPr>
          <a:xfrm>
            <a:off x="6143636" y="271462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rgbClr val="FF0000"/>
                </a:solidFill>
                <a:latin typeface="Algerian" pitchFamily="82" charset="0"/>
              </a:rPr>
              <a:t>Nazwy kwasów karboksylowych</a:t>
            </a:r>
            <a:endParaRPr lang="pl-PL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Nazwy systematyczne </a:t>
            </a:r>
            <a:r>
              <a:rPr lang="pl-PL" sz="2000" dirty="0" smtClean="0"/>
              <a:t>tworzy się od nazwy węglowodoru, który ma                       w cząsteczce tyle samo atomów węgla, ile cząsteczka kwasu dodając słowo </a:t>
            </a:r>
            <a:r>
              <a:rPr lang="pl-PL" sz="2000" i="1" dirty="0" smtClean="0"/>
              <a:t>kwas</a:t>
            </a:r>
            <a:r>
              <a:rPr lang="pl-PL" sz="2000" dirty="0" smtClean="0"/>
              <a:t> i końcówkę </a:t>
            </a:r>
            <a:r>
              <a:rPr lang="pl-PL" sz="2000" i="1" dirty="0" smtClean="0"/>
              <a:t>–owy </a:t>
            </a:r>
            <a:r>
              <a:rPr lang="pl-PL" sz="2000" dirty="0" smtClean="0"/>
              <a:t>np. </a:t>
            </a:r>
          </a:p>
          <a:p>
            <a:pPr>
              <a:buNone/>
            </a:pPr>
            <a:r>
              <a:rPr lang="pl-PL" sz="2000" dirty="0"/>
              <a:t>m</a:t>
            </a:r>
            <a:r>
              <a:rPr lang="pl-PL" sz="2000" dirty="0" smtClean="0"/>
              <a:t>etan </a:t>
            </a:r>
            <a:r>
              <a:rPr lang="pl-PL" sz="2000" dirty="0" smtClean="0">
                <a:latin typeface="Calibri"/>
                <a:cs typeface="Calibri"/>
              </a:rPr>
              <a:t>→ kwas metanowy</a:t>
            </a:r>
          </a:p>
          <a:p>
            <a:pPr>
              <a:buNone/>
            </a:pPr>
            <a:r>
              <a:rPr lang="pl-PL" sz="2000" dirty="0">
                <a:latin typeface="Calibri"/>
                <a:cs typeface="Calibri"/>
              </a:rPr>
              <a:t>e</a:t>
            </a:r>
            <a:r>
              <a:rPr lang="pl-PL" sz="2000" dirty="0" smtClean="0">
                <a:latin typeface="Calibri"/>
                <a:cs typeface="Calibri"/>
              </a:rPr>
              <a:t>tan → kwas etanowy</a:t>
            </a:r>
          </a:p>
          <a:p>
            <a:pPr>
              <a:buNone/>
            </a:pPr>
            <a:r>
              <a:rPr lang="pl-PL" sz="2000" dirty="0">
                <a:latin typeface="Calibri"/>
                <a:cs typeface="Calibri"/>
              </a:rPr>
              <a:t>p</a:t>
            </a:r>
            <a:r>
              <a:rPr lang="pl-PL" sz="2000" dirty="0" smtClean="0">
                <a:latin typeface="Calibri"/>
                <a:cs typeface="Calibri"/>
              </a:rPr>
              <a:t>ropan → kwas propanowy</a:t>
            </a:r>
          </a:p>
          <a:p>
            <a:pPr>
              <a:buNone/>
            </a:pPr>
            <a:endParaRPr lang="pl-PL" sz="2000" dirty="0" smtClean="0">
              <a:latin typeface="Calibri"/>
              <a:cs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Nazwy zwyczajowe </a:t>
            </a:r>
            <a:r>
              <a:rPr lang="pl-PL" sz="2000" dirty="0" smtClean="0"/>
              <a:t>pochodzą od miejsca ich występowania lub zastosowania  np. </a:t>
            </a:r>
          </a:p>
          <a:p>
            <a:pPr>
              <a:buNone/>
            </a:pPr>
            <a:r>
              <a:rPr lang="pl-PL" sz="2000" dirty="0" smtClean="0"/>
              <a:t>kwas mrówkowy występuje w jadzie mrówek i w liściach pokrzywy</a:t>
            </a:r>
          </a:p>
          <a:p>
            <a:pPr>
              <a:buNone/>
            </a:pPr>
            <a:r>
              <a:rPr lang="pl-PL" sz="2000" dirty="0"/>
              <a:t>k</a:t>
            </a:r>
            <a:r>
              <a:rPr lang="pl-PL" sz="2000" dirty="0" smtClean="0"/>
              <a:t>was cytrynowy występuje  w owocach cytrusowych</a:t>
            </a:r>
          </a:p>
          <a:p>
            <a:pPr>
              <a:buNone/>
            </a:pPr>
            <a:r>
              <a:rPr lang="pl-PL" sz="2000" dirty="0"/>
              <a:t>k</a:t>
            </a:r>
            <a:r>
              <a:rPr lang="pl-PL" sz="2000" dirty="0" smtClean="0"/>
              <a:t>was szczawiowy występuje w szczawiu i rabarbarze</a:t>
            </a: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Szereg homologiczny kwasów karboksylowych</a:t>
            </a:r>
            <a:endParaRPr lang="pl-P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7188" y="2495550"/>
          <a:ext cx="7131050" cy="3859213"/>
        </p:xfrm>
        <a:graphic>
          <a:graphicData uri="http://schemas.openxmlformats.org/presentationml/2006/ole">
            <p:oleObj spid="_x0000_s1026" name="Dokument" r:id="rId3" imgW="11233827" imgH="600043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ctr"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Dziękuję za uwagę.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800" dirty="0" smtClean="0"/>
              <a:t>Joanna Celińska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254</Words>
  <Application>Microsoft Office PowerPoint</Application>
  <PresentationFormat>Pokaz na ekranie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Bogaty</vt:lpstr>
      <vt:lpstr>Dokument</vt:lpstr>
      <vt:lpstr>Szereg homologiczny kwasów karboksylowych</vt:lpstr>
      <vt:lpstr>Rodzaje  kwasów</vt:lpstr>
      <vt:lpstr>Co to są kwasy karboksylowe ?</vt:lpstr>
      <vt:lpstr>Ogólny wzór kwasów karboksylowych</vt:lpstr>
      <vt:lpstr>Nazwy kwasów karboksylowych</vt:lpstr>
      <vt:lpstr>Szereg homologiczny kwasów karboksylowych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Szereg homologiczny kwasów karboksylowych</dc:title>
  <dc:creator>User</dc:creator>
  <cp:lastModifiedBy>User</cp:lastModifiedBy>
  <cp:revision>21</cp:revision>
  <dcterms:created xsi:type="dcterms:W3CDTF">2020-03-15T20:08:44Z</dcterms:created>
  <dcterms:modified xsi:type="dcterms:W3CDTF">2020-03-15T23:40:54Z</dcterms:modified>
</cp:coreProperties>
</file>