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98208-C18A-4190-98F1-6FF1E4ED4105}" type="datetimeFigureOut">
              <a:rPr lang="pl-PL" smtClean="0"/>
              <a:pPr/>
              <a:t>2020-03-10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D1549-846D-49E6-9C1E-85DCD9A619C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D1549-846D-49E6-9C1E-85DCD9A619CF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C4F59D-8590-49E9-99DC-324110050BA8}" type="datetimeFigureOut">
              <a:rPr lang="pl-PL" smtClean="0"/>
              <a:pPr/>
              <a:t>2020-03-10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6778A7-5478-45DF-ACE9-322C85C21E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4F59D-8590-49E9-99DC-324110050BA8}" type="datetimeFigureOut">
              <a:rPr lang="pl-PL" smtClean="0"/>
              <a:pPr/>
              <a:t>2020-03-10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778A7-5478-45DF-ACE9-322C85C21E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0C4F59D-8590-49E9-99DC-324110050BA8}" type="datetimeFigureOut">
              <a:rPr lang="pl-PL" smtClean="0"/>
              <a:pPr/>
              <a:t>2020-03-10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6778A7-5478-45DF-ACE9-322C85C21E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4F59D-8590-49E9-99DC-324110050BA8}" type="datetimeFigureOut">
              <a:rPr lang="pl-PL" smtClean="0"/>
              <a:pPr/>
              <a:t>2020-03-10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778A7-5478-45DF-ACE9-322C85C21E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C4F59D-8590-49E9-99DC-324110050BA8}" type="datetimeFigureOut">
              <a:rPr lang="pl-PL" smtClean="0"/>
              <a:pPr/>
              <a:t>2020-03-10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E6778A7-5478-45DF-ACE9-322C85C21E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4F59D-8590-49E9-99DC-324110050BA8}" type="datetimeFigureOut">
              <a:rPr lang="pl-PL" smtClean="0"/>
              <a:pPr/>
              <a:t>2020-03-10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778A7-5478-45DF-ACE9-322C85C21E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4F59D-8590-49E9-99DC-324110050BA8}" type="datetimeFigureOut">
              <a:rPr lang="pl-PL" smtClean="0"/>
              <a:pPr/>
              <a:t>2020-03-10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778A7-5478-45DF-ACE9-322C85C21E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4F59D-8590-49E9-99DC-324110050BA8}" type="datetimeFigureOut">
              <a:rPr lang="pl-PL" smtClean="0"/>
              <a:pPr/>
              <a:t>2020-03-10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778A7-5478-45DF-ACE9-322C85C21E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C4F59D-8590-49E9-99DC-324110050BA8}" type="datetimeFigureOut">
              <a:rPr lang="pl-PL" smtClean="0"/>
              <a:pPr/>
              <a:t>2020-03-10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778A7-5478-45DF-ACE9-322C85C21E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4F59D-8590-49E9-99DC-324110050BA8}" type="datetimeFigureOut">
              <a:rPr lang="pl-PL" smtClean="0"/>
              <a:pPr/>
              <a:t>2020-03-10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778A7-5478-45DF-ACE9-322C85C21E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4F59D-8590-49E9-99DC-324110050BA8}" type="datetimeFigureOut">
              <a:rPr lang="pl-PL" smtClean="0"/>
              <a:pPr/>
              <a:t>2020-03-10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778A7-5478-45DF-ACE9-322C85C21EF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0C4F59D-8590-49E9-99DC-324110050BA8}" type="datetimeFigureOut">
              <a:rPr lang="pl-PL" smtClean="0"/>
              <a:pPr/>
              <a:t>2020-03-10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6778A7-5478-45DF-ACE9-322C85C21EF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4632" cy="2160239"/>
          </a:xfrm>
        </p:spPr>
        <p:txBody>
          <a:bodyPr/>
          <a:lstStyle/>
          <a:p>
            <a:r>
              <a:rPr lang="pl-PL" b="1" dirty="0" smtClean="0"/>
              <a:t>Glicerol-alkohol </a:t>
            </a:r>
            <a:r>
              <a:rPr lang="pl-PL" b="1" dirty="0" err="1" smtClean="0"/>
              <a:t>polihydroksylowy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8" name="Obraz 7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780928"/>
            <a:ext cx="5544616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1"/>
                </a:solidFill>
              </a:rPr>
              <a:t>Alkohole i ich podział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/>
          <a:lstStyle/>
          <a:p>
            <a:pPr algn="ctr">
              <a:buNone/>
            </a:pPr>
            <a:r>
              <a:rPr lang="pl-PL" sz="4000" b="1" dirty="0" smtClean="0">
                <a:solidFill>
                  <a:srgbClr val="FF0000"/>
                </a:solidFill>
              </a:rPr>
              <a:t>Alkohole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err="1">
                <a:solidFill>
                  <a:srgbClr val="FF0000"/>
                </a:solidFill>
              </a:rPr>
              <a:t>m</a:t>
            </a:r>
            <a:r>
              <a:rPr lang="pl-PL" dirty="0" err="1" smtClean="0">
                <a:solidFill>
                  <a:srgbClr val="FF0000"/>
                </a:solidFill>
              </a:rPr>
              <a:t>onohydroksylowe</a:t>
            </a:r>
            <a:r>
              <a:rPr lang="pl-PL" dirty="0" smtClean="0"/>
              <a:t>              </a:t>
            </a:r>
            <a:r>
              <a:rPr lang="pl-PL" dirty="0" err="1" smtClean="0">
                <a:solidFill>
                  <a:srgbClr val="FF0000"/>
                </a:solidFill>
              </a:rPr>
              <a:t>polihydroksylowe</a:t>
            </a:r>
            <a:endParaRPr lang="pl-P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sz="2000" dirty="0" smtClean="0"/>
              <a:t>(zawierają w cząsteczce jedną      ( zawierają w cząsteczce             </a:t>
            </a:r>
          </a:p>
          <a:p>
            <a:pPr>
              <a:buNone/>
            </a:pPr>
            <a:r>
              <a:rPr lang="pl-PL" sz="2000" dirty="0" smtClean="0"/>
              <a:t> grupę hydroksylową –OH,                  więcej niż jedną grupę                                                                                                 np. metanol, etanol)               hydroksylową –OH , np. glicerol)                                                                   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483768" y="2276872"/>
            <a:ext cx="1224136" cy="10801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644008" y="2276872"/>
            <a:ext cx="1296144" cy="11521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936104"/>
          </a:xfrm>
        </p:spPr>
        <p:txBody>
          <a:bodyPr/>
          <a:lstStyle/>
          <a:p>
            <a:r>
              <a:rPr lang="pl-PL" b="1" dirty="0" smtClean="0">
                <a:solidFill>
                  <a:schemeClr val="accent1"/>
                </a:solidFill>
              </a:rPr>
              <a:t>Co to jest glicerol?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         Glicerol jest przykładem alkoholu </a:t>
            </a:r>
            <a:r>
              <a:rPr lang="pl-PL" sz="2400" dirty="0" err="1" smtClean="0"/>
              <a:t>polihydroksolowego</a:t>
            </a:r>
            <a:r>
              <a:rPr lang="pl-PL" sz="2400" dirty="0" smtClean="0"/>
              <a:t>. Nazwa zwyczajowa glicerolu to gliceryna. Związek ten pochodzi od propanu, w którym trzy atomy wodoru zostały zastąpione grupami hydroksylowymi –OH. Glicerol jest więc alkoholem </a:t>
            </a:r>
            <a:r>
              <a:rPr lang="pl-PL" sz="2400" dirty="0" err="1" smtClean="0"/>
              <a:t>trihydroksylowym</a:t>
            </a:r>
            <a:r>
              <a:rPr lang="pl-PL" sz="2400" dirty="0" smtClean="0"/>
              <a:t>.                                 </a:t>
            </a:r>
          </a:p>
          <a:p>
            <a:pPr>
              <a:buNone/>
            </a:pPr>
            <a:r>
              <a:rPr lang="pl-PL" sz="2800" dirty="0" smtClean="0"/>
              <a:t>   </a:t>
            </a:r>
            <a:r>
              <a:rPr lang="pl-PL" sz="1800" b="1" dirty="0" smtClean="0"/>
              <a:t>Wzory  strukturalne:                      Wzór sumaryczny glicerolu:                      </a:t>
            </a:r>
          </a:p>
          <a:p>
            <a:pPr>
              <a:buNone/>
            </a:pPr>
            <a:r>
              <a:rPr lang="pl-PL" sz="1600" dirty="0" smtClean="0"/>
              <a:t>                                                                                 </a:t>
            </a:r>
            <a:r>
              <a:rPr lang="pl-PL" sz="2400" b="1" dirty="0" err="1" smtClean="0"/>
              <a:t>C₃H</a:t>
            </a:r>
            <a:r>
              <a:rPr lang="pl-PL" sz="2400" b="1" dirty="0" smtClean="0"/>
              <a:t>₅(OH)₃</a:t>
            </a:r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r>
              <a:rPr lang="pl-PL" sz="1400" dirty="0" smtClean="0"/>
              <a:t>             </a:t>
            </a:r>
            <a:endParaRPr lang="pl-PL" sz="1400" dirty="0"/>
          </a:p>
        </p:txBody>
      </p:sp>
      <p:pic>
        <p:nvPicPr>
          <p:cNvPr id="4" name="Obraz 3" descr="images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293096"/>
            <a:ext cx="3312369" cy="2564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1"/>
                </a:solidFill>
              </a:rPr>
              <a:t>Właściwości glicerolu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Właściwości fizyczne:</a:t>
            </a:r>
          </a:p>
          <a:p>
            <a:pPr>
              <a:buNone/>
            </a:pP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400" dirty="0"/>
              <a:t>o</a:t>
            </a:r>
            <a:r>
              <a:rPr lang="pl-PL" sz="2400" dirty="0" smtClean="0"/>
              <a:t>leista ciecz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/>
              <a:t>b</a:t>
            </a:r>
            <a:r>
              <a:rPr lang="pl-PL" sz="2400" dirty="0" smtClean="0"/>
              <a:t>ezbarwny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/>
              <a:t>m</a:t>
            </a:r>
            <a:r>
              <a:rPr lang="pl-PL" sz="2400" dirty="0" smtClean="0"/>
              <a:t>a gęstość większą od gęstości wody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/>
              <a:t>b</a:t>
            </a:r>
            <a:r>
              <a:rPr lang="pl-PL" sz="2400" dirty="0" smtClean="0"/>
              <a:t>ardzo dobrze rozpuszcza się w wodzie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higroskopijny</a:t>
            </a:r>
          </a:p>
          <a:p>
            <a:pPr>
              <a:buFont typeface="Wingdings" pitchFamily="2" charset="2"/>
              <a:buChar char="Ø"/>
            </a:pPr>
            <a:endParaRPr lang="pl-PL" sz="2400" dirty="0" smtClean="0"/>
          </a:p>
          <a:p>
            <a:pPr>
              <a:buFontTx/>
              <a:buChar char="-"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1"/>
                </a:solidFill>
              </a:rPr>
              <a:t>Cd. Właściwości glicerolu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Właściwości chemiczne:</a:t>
            </a:r>
          </a:p>
          <a:p>
            <a:pPr algn="ctr">
              <a:buNone/>
            </a:pPr>
            <a:endParaRPr lang="pl-PL" sz="28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l-PL" sz="2400" dirty="0"/>
              <a:t>b</a:t>
            </a:r>
            <a:r>
              <a:rPr lang="pl-PL" sz="2400" dirty="0" smtClean="0"/>
              <a:t>ezwonny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/>
              <a:t>s</a:t>
            </a:r>
            <a:r>
              <a:rPr lang="pl-PL" sz="2400" dirty="0" smtClean="0"/>
              <a:t>łodki smak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/>
              <a:t>n</a:t>
            </a:r>
            <a:r>
              <a:rPr lang="pl-PL" sz="2400" dirty="0" smtClean="0"/>
              <a:t>ietoksyczny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m</a:t>
            </a:r>
            <a:r>
              <a:rPr lang="pl-PL" sz="2400" dirty="0" smtClean="0"/>
              <a:t>a odczyn obojętny</a:t>
            </a:r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p</a:t>
            </a:r>
            <a:r>
              <a:rPr lang="pl-PL" sz="2400" dirty="0" smtClean="0"/>
              <a:t>alny (ulega </a:t>
            </a:r>
            <a:r>
              <a:rPr lang="pl-PL" sz="2400" dirty="0" smtClean="0"/>
              <a:t>reakcjom </a:t>
            </a:r>
            <a:r>
              <a:rPr lang="pl-PL" sz="2400" dirty="0" smtClean="0"/>
              <a:t>spalania)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1"/>
                </a:solidFill>
              </a:rPr>
              <a:t>Zastosowanie glicerolu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sz="2400" b="1" dirty="0"/>
              <a:t>p</a:t>
            </a:r>
            <a:r>
              <a:rPr lang="pl-PL" sz="2400" b="1" dirty="0" smtClean="0"/>
              <a:t>rzemysł spożywczy </a:t>
            </a:r>
            <a:r>
              <a:rPr lang="pl-PL" sz="2400" dirty="0" smtClean="0"/>
              <a:t>( ze względu na słodki smak wykorzystuje się go do produkcji wyrobów cukierniczych)</a:t>
            </a:r>
          </a:p>
          <a:p>
            <a:pPr>
              <a:buFont typeface="Wingdings" pitchFamily="2" charset="2"/>
              <a:buChar char="Ø"/>
            </a:pPr>
            <a:r>
              <a:rPr lang="pl-PL" sz="2400" b="1" dirty="0" smtClean="0"/>
              <a:t>medycyna i przemysł farmaceutyczny </a:t>
            </a:r>
            <a:r>
              <a:rPr lang="pl-PL" sz="2400" dirty="0" smtClean="0"/>
              <a:t>(jest składnikiem wielu leków np. syropów przeciwkaszlowych)</a:t>
            </a:r>
          </a:p>
          <a:p>
            <a:pPr>
              <a:buFont typeface="Wingdings" pitchFamily="2" charset="2"/>
              <a:buChar char="Ø"/>
            </a:pPr>
            <a:r>
              <a:rPr lang="pl-PL" sz="2400" b="1" dirty="0"/>
              <a:t>p</a:t>
            </a:r>
            <a:r>
              <a:rPr lang="pl-PL" sz="2400" b="1" dirty="0" smtClean="0"/>
              <a:t>rzemysł kosmetyczny </a:t>
            </a:r>
            <a:r>
              <a:rPr lang="pl-PL" sz="2400" dirty="0" smtClean="0"/>
              <a:t>(jest składnikiem wielu kremów, balsamów, ponieważ wiąże wodę )</a:t>
            </a:r>
          </a:p>
          <a:p>
            <a:pPr>
              <a:buFont typeface="Wingdings" pitchFamily="2" charset="2"/>
              <a:buChar char="Ø"/>
            </a:pPr>
            <a:r>
              <a:rPr lang="pl-PL" sz="2400" b="1" dirty="0"/>
              <a:t>g</a:t>
            </a:r>
            <a:r>
              <a:rPr lang="pl-PL" sz="2400" b="1" dirty="0" smtClean="0"/>
              <a:t>arbarstwo </a:t>
            </a:r>
            <a:r>
              <a:rPr lang="pl-PL" sz="2400" dirty="0" smtClean="0"/>
              <a:t>(wykorzystuje się go do zmiękczania skóry)</a:t>
            </a:r>
          </a:p>
          <a:p>
            <a:pPr>
              <a:buFont typeface="Wingdings" pitchFamily="2" charset="2"/>
              <a:buChar char="Ø"/>
            </a:pPr>
            <a:r>
              <a:rPr lang="pl-PL" sz="2400" b="1" dirty="0"/>
              <a:t>p</a:t>
            </a:r>
            <a:r>
              <a:rPr lang="pl-PL" sz="2400" b="1" dirty="0" smtClean="0"/>
              <a:t>rodukcja barwników, </a:t>
            </a:r>
            <a:r>
              <a:rPr lang="pl-PL" sz="2400" b="1" smtClean="0"/>
              <a:t>świec zapachowych </a:t>
            </a:r>
            <a:r>
              <a:rPr lang="pl-PL" sz="2400" b="1" dirty="0" smtClean="0"/>
              <a:t>i materiałów wybuchowych</a:t>
            </a:r>
          </a:p>
          <a:p>
            <a:pPr>
              <a:buFont typeface="Wingdings" pitchFamily="2" charset="2"/>
              <a:buChar char="Ø"/>
            </a:pPr>
            <a:r>
              <a:rPr lang="pl-PL" sz="2400" b="1" dirty="0"/>
              <a:t>p</a:t>
            </a:r>
            <a:r>
              <a:rPr lang="pl-PL" sz="2400" b="1" dirty="0" smtClean="0"/>
              <a:t>oligrafia </a:t>
            </a:r>
            <a:r>
              <a:rPr lang="pl-PL" sz="2400" dirty="0" smtClean="0"/>
              <a:t>( substrat do produkcji farb drukarskich)</a:t>
            </a:r>
          </a:p>
          <a:p>
            <a:pPr>
              <a:buFont typeface="Wingdings" pitchFamily="2" charset="2"/>
              <a:buChar char="Ø"/>
            </a:pPr>
            <a:r>
              <a:rPr lang="pl-PL" sz="2400" b="1" dirty="0"/>
              <a:t>m</a:t>
            </a:r>
            <a:r>
              <a:rPr lang="pl-PL" sz="2400" b="1" dirty="0" smtClean="0"/>
              <a:t>otoryzacja</a:t>
            </a:r>
            <a:r>
              <a:rPr lang="pl-PL" sz="2400" dirty="0" smtClean="0"/>
              <a:t> ( jest składnikiem płynów hamulcowych i chłodniczych)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err="1" smtClean="0">
                <a:solidFill>
                  <a:schemeClr val="accent1"/>
                </a:solidFill>
              </a:rPr>
              <a:t>C.d</a:t>
            </a:r>
            <a:r>
              <a:rPr lang="pl-PL" b="1" dirty="0" smtClean="0">
                <a:solidFill>
                  <a:schemeClr val="accent1"/>
                </a:solidFill>
              </a:rPr>
              <a:t>  Zastosowanie glicerolu</a:t>
            </a:r>
            <a:endParaRPr lang="pl-PL" b="1" dirty="0">
              <a:solidFill>
                <a:schemeClr val="accent1"/>
              </a:solidFill>
            </a:endParaRPr>
          </a:p>
        </p:txBody>
      </p:sp>
      <p:pic>
        <p:nvPicPr>
          <p:cNvPr id="4" name="Symbol zastępczy zawartości 3" descr="him-9-hryhorovich-pl-37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-792" b="5058"/>
          <a:stretch>
            <a:fillRect/>
          </a:stretch>
        </p:blipFill>
        <p:spPr>
          <a:xfrm>
            <a:off x="179512" y="1556792"/>
            <a:ext cx="7848872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4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pl-PL" sz="4400" b="1" dirty="0" smtClean="0">
                <a:solidFill>
                  <a:schemeClr val="accent1"/>
                </a:solidFill>
              </a:rPr>
              <a:t>Dziękuję za uwagę.</a:t>
            </a:r>
          </a:p>
          <a:p>
            <a:pPr algn="ctr">
              <a:buNone/>
            </a:pPr>
            <a:endParaRPr lang="pl-PL" sz="44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pl-PL" sz="44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pl-PL" sz="4400" b="1" dirty="0" smtClean="0">
              <a:solidFill>
                <a:schemeClr val="accent1"/>
              </a:solidFill>
            </a:endParaRPr>
          </a:p>
          <a:p>
            <a:pPr algn="r">
              <a:buNone/>
            </a:pPr>
            <a:r>
              <a:rPr lang="pl-PL" sz="2800" b="1" dirty="0" smtClean="0">
                <a:solidFill>
                  <a:schemeClr val="accent1"/>
                </a:solidFill>
              </a:rPr>
              <a:t>Joanna Celińska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205</TotalTime>
  <Words>233</Words>
  <Application>Microsoft Office PowerPoint</Application>
  <PresentationFormat>Pokaz na ekranie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Bogaty</vt:lpstr>
      <vt:lpstr>Glicerol-alkohol polihydroksylowy</vt:lpstr>
      <vt:lpstr>Alkohole i ich podział</vt:lpstr>
      <vt:lpstr>Co to jest glicerol?</vt:lpstr>
      <vt:lpstr>Właściwości glicerolu</vt:lpstr>
      <vt:lpstr>Cd. Właściwości glicerolu</vt:lpstr>
      <vt:lpstr>Zastosowanie glicerolu</vt:lpstr>
      <vt:lpstr>C.d  Zastosowanie glicerolu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Glicerol-alkohol polihydroksylowy</dc:title>
  <dc:creator>Marcin Celinski</dc:creator>
  <cp:lastModifiedBy>User</cp:lastModifiedBy>
  <cp:revision>3</cp:revision>
  <dcterms:created xsi:type="dcterms:W3CDTF">2019-01-24T17:48:46Z</dcterms:created>
  <dcterms:modified xsi:type="dcterms:W3CDTF">2020-03-10T22:01:45Z</dcterms:modified>
</cp:coreProperties>
</file>